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8" r:id="rId6"/>
    <p:sldId id="269" r:id="rId7"/>
    <p:sldId id="272" r:id="rId8"/>
    <p:sldId id="27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808"/>
    <a:srgbClr val="5F5D03"/>
    <a:srgbClr val="009900"/>
    <a:srgbClr val="339933"/>
    <a:srgbClr val="FCFCAA"/>
    <a:srgbClr val="669900"/>
    <a:srgbClr val="CC99FF"/>
    <a:srgbClr val="CC6600"/>
    <a:srgbClr val="66CC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55" d="100"/>
          <a:sy n="155" d="100"/>
        </p:scale>
        <p:origin x="49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A066-E3EC-4234-875B-6CA1620E1FDC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5D34-86AD-4CB1-859D-19BEB7285A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73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A066-E3EC-4234-875B-6CA1620E1FDC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5D34-86AD-4CB1-859D-19BEB7285A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01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A066-E3EC-4234-875B-6CA1620E1FDC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5D34-86AD-4CB1-859D-19BEB7285A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7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A066-E3EC-4234-875B-6CA1620E1FDC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5D34-86AD-4CB1-859D-19BEB7285A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44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A066-E3EC-4234-875B-6CA1620E1FDC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5D34-86AD-4CB1-859D-19BEB7285A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46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A066-E3EC-4234-875B-6CA1620E1FDC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5D34-86AD-4CB1-859D-19BEB7285A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14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A066-E3EC-4234-875B-6CA1620E1FDC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5D34-86AD-4CB1-859D-19BEB7285A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33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A066-E3EC-4234-875B-6CA1620E1FDC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5D34-86AD-4CB1-859D-19BEB7285A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77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A066-E3EC-4234-875B-6CA1620E1FDC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5D34-86AD-4CB1-859D-19BEB7285A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13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A066-E3EC-4234-875B-6CA1620E1FDC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5D34-86AD-4CB1-859D-19BEB7285A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41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A066-E3EC-4234-875B-6CA1620E1FDC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5D34-86AD-4CB1-859D-19BEB7285A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27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AA066-E3EC-4234-875B-6CA1620E1FDC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E5D34-86AD-4CB1-859D-19BEB7285A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41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gif"/><Relationship Id="rId9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0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microsoft.com/office/2007/relationships/hdphoto" Target="../media/hdphoto7.wdp"/><Relationship Id="rId3" Type="http://schemas.openxmlformats.org/officeDocument/2006/relationships/audio" Target="../media/audio1.wav"/><Relationship Id="rId7" Type="http://schemas.openxmlformats.org/officeDocument/2006/relationships/image" Target="../media/image1.gif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6.wdp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9.jpeg"/><Relationship Id="rId19" Type="http://schemas.openxmlformats.org/officeDocument/2006/relationships/audio" Target="../media/audio10.wav"/><Relationship Id="rId4" Type="http://schemas.openxmlformats.org/officeDocument/2006/relationships/image" Target="../media/image7.pn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5.jpeg"/><Relationship Id="rId5" Type="http://schemas.microsoft.com/office/2007/relationships/hdphoto" Target="../media/hdphoto8.wdp"/><Relationship Id="rId4" Type="http://schemas.openxmlformats.org/officeDocument/2006/relationships/image" Target="../media/image14.png"/><Relationship Id="rId9" Type="http://schemas.openxmlformats.org/officeDocument/2006/relationships/audio" Target="../media/audio10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7.jpeg"/><Relationship Id="rId5" Type="http://schemas.microsoft.com/office/2007/relationships/hdphoto" Target="../media/hdphoto9.wdp"/><Relationship Id="rId4" Type="http://schemas.openxmlformats.org/officeDocument/2006/relationships/image" Target="../media/image16.png"/><Relationship Id="rId9" Type="http://schemas.openxmlformats.org/officeDocument/2006/relationships/audio" Target="../media/audio10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8.jpeg"/><Relationship Id="rId5" Type="http://schemas.microsoft.com/office/2007/relationships/hdphoto" Target="../media/hdphoto7.wdp"/><Relationship Id="rId10" Type="http://schemas.openxmlformats.org/officeDocument/2006/relationships/audio" Target="../media/audio10.wav"/><Relationship Id="rId4" Type="http://schemas.openxmlformats.org/officeDocument/2006/relationships/image" Target="../media/image13.png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1.wav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.gif"/><Relationship Id="rId11" Type="http://schemas.openxmlformats.org/officeDocument/2006/relationships/audio" Target="../media/audio10.wav"/><Relationship Id="rId5" Type="http://schemas.openxmlformats.org/officeDocument/2006/relationships/image" Target="../media/image20.png"/><Relationship Id="rId10" Type="http://schemas.openxmlformats.org/officeDocument/2006/relationships/image" Target="../media/image23.jpeg"/><Relationship Id="rId4" Type="http://schemas.openxmlformats.org/officeDocument/2006/relationships/image" Target="../media/image5.pn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0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.gif"/><Relationship Id="rId5" Type="http://schemas.openxmlformats.org/officeDocument/2006/relationships/image" Target="../media/image19.gi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31" y="3600255"/>
            <a:ext cx="952500" cy="962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94" t="-6491" r="-1885" b="1818"/>
          <a:stretch/>
        </p:blipFill>
        <p:spPr>
          <a:xfrm>
            <a:off x="147976" y="2531790"/>
            <a:ext cx="3424137" cy="40214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94" t="-6491" r="-1885" b="1818"/>
          <a:stretch/>
        </p:blipFill>
        <p:spPr>
          <a:xfrm>
            <a:off x="4197885" y="3018870"/>
            <a:ext cx="3424137" cy="35343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94" t="-6491" r="-1885" b="1818"/>
          <a:stretch/>
        </p:blipFill>
        <p:spPr>
          <a:xfrm>
            <a:off x="9010844" y="2738212"/>
            <a:ext cx="3424137" cy="39215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12" y="5621093"/>
            <a:ext cx="1132443" cy="10386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55965" y="2344366"/>
            <a:ext cx="1043247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Игра-путешествие </a:t>
            </a:r>
          </a:p>
          <a:p>
            <a:pPr algn="ctr"/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«Без рук, без </a:t>
            </a:r>
            <a:r>
              <a:rPr lang="ru-RU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топоренка</a:t>
            </a:r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…»</a:t>
            </a:r>
          </a:p>
          <a:p>
            <a:pPr algn="ctr"/>
            <a:r>
              <a:rPr lang="ru-RU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Тема: «Животные»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3821" y="398834"/>
            <a:ext cx="8015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МАДОУ «Ромашка»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65386" y="6322422"/>
            <a:ext cx="648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Воспитатель Средней группы №2 Сычёва И.З.</a:t>
            </a:r>
            <a:endParaRPr lang="ru-RU" sz="24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721635" y="1425790"/>
            <a:ext cx="952500" cy="9620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86030" y="788317"/>
            <a:ext cx="952500" cy="9620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561" y="429350"/>
            <a:ext cx="952500" cy="9620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663" y="693934"/>
            <a:ext cx="952500" cy="962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04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463">
        <p:split orient="vert"/>
        <p:sndAc>
          <p:stSnd>
            <p:snd r:embed="rId3" name="chimes.wav"/>
          </p:stSnd>
        </p:sndAc>
      </p:transition>
    </mc:Choice>
    <mc:Fallback xmlns="">
      <p:transition spd="slow" advTm="18463">
        <p:split orient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462" y="4279542"/>
            <a:ext cx="1828959" cy="22496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23" y="4445798"/>
            <a:ext cx="1828959" cy="22496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" y="4711855"/>
            <a:ext cx="1050324" cy="14628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17243" y="4838379"/>
            <a:ext cx="952500" cy="9620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112" y="1062148"/>
            <a:ext cx="952500" cy="9620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2" y="1019311"/>
            <a:ext cx="952500" cy="962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17004" y="640624"/>
            <a:ext cx="1590357" cy="160626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030779" y="751344"/>
            <a:ext cx="96821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Возраст детей: </a:t>
            </a:r>
            <a:r>
              <a:rPr lang="ru-RU" sz="2000" dirty="0">
                <a:solidFill>
                  <a:prstClr val="black"/>
                </a:solidFill>
              </a:rPr>
              <a:t>средняя группа.</a:t>
            </a:r>
          </a:p>
          <a:p>
            <a:pPr lvl="0"/>
            <a:r>
              <a:rPr lang="ru-RU" sz="2000" b="1" i="1" dirty="0">
                <a:solidFill>
                  <a:prstClr val="black"/>
                </a:solidFill>
              </a:rPr>
              <a:t>Образовательные области: </a:t>
            </a:r>
            <a:r>
              <a:rPr lang="ru-RU" sz="2000" dirty="0">
                <a:solidFill>
                  <a:prstClr val="black"/>
                </a:solidFill>
              </a:rPr>
              <a:t>«Познавательное развитие», «Речевое развитие».</a:t>
            </a:r>
          </a:p>
          <a:p>
            <a:pPr lvl="0"/>
            <a:r>
              <a:rPr lang="ru-RU" sz="2000" b="1" i="1" dirty="0">
                <a:solidFill>
                  <a:prstClr val="black"/>
                </a:solidFill>
              </a:rPr>
              <a:t>Программные задачи:</a:t>
            </a:r>
            <a:endParaRPr lang="ru-RU" sz="2000" dirty="0">
              <a:solidFill>
                <a:prstClr val="black"/>
              </a:solidFill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актуализировать и дополнять представления детей о жилищах, которые строят животные в природных условиях, учить применять знания для решения учебной задачи;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развивать познавательный интерес, активизировать словарный запас.</a:t>
            </a:r>
          </a:p>
          <a:p>
            <a:pPr lvl="0"/>
            <a:r>
              <a:rPr lang="ru-RU" sz="2000" b="1" i="1" dirty="0">
                <a:solidFill>
                  <a:prstClr val="black"/>
                </a:solidFill>
              </a:rPr>
              <a:t>Оборудование и материалы: </a:t>
            </a:r>
            <a:r>
              <a:rPr lang="ru-RU" sz="2000" dirty="0">
                <a:solidFill>
                  <a:prstClr val="black"/>
                </a:solidFill>
              </a:rPr>
              <a:t>персонаж </a:t>
            </a:r>
            <a:r>
              <a:rPr lang="ru-RU" sz="2000" dirty="0" err="1">
                <a:solidFill>
                  <a:prstClr val="black"/>
                </a:solidFill>
              </a:rPr>
              <a:t>Лунтик</a:t>
            </a:r>
            <a:r>
              <a:rPr lang="ru-RU" sz="2000" dirty="0">
                <a:solidFill>
                  <a:prstClr val="black"/>
                </a:solidFill>
              </a:rPr>
              <a:t> (игрушка); рисунки с изображением муравейника, норы, гнезд аиста, бобровой хатки, осиного гнезда, черепахи, улитки; шапочки (либо картинки) муравья, </a:t>
            </a:r>
            <a:r>
              <a:rPr lang="ru-RU" sz="2000" dirty="0" smtClean="0">
                <a:solidFill>
                  <a:prstClr val="black"/>
                </a:solidFill>
              </a:rPr>
              <a:t>осы, аиста</a:t>
            </a:r>
            <a:r>
              <a:rPr lang="ru-RU" sz="2000" dirty="0">
                <a:solidFill>
                  <a:prstClr val="black"/>
                </a:solidFill>
              </a:rPr>
              <a:t>, бобра.</a:t>
            </a:r>
          </a:p>
          <a:p>
            <a:pPr lvl="0"/>
            <a:r>
              <a:rPr lang="ru-RU" sz="2000" b="1" i="1" dirty="0">
                <a:solidFill>
                  <a:prstClr val="black"/>
                </a:solidFill>
              </a:rPr>
              <a:t>Предварительная работа. </a:t>
            </a:r>
            <a:r>
              <a:rPr lang="ru-RU" sz="2000" dirty="0">
                <a:solidFill>
                  <a:prstClr val="black"/>
                </a:solidFill>
              </a:rPr>
              <a:t>Чтение произведений о животных (В. Бианки, Н. Сладков, Д. Мамин-Сибиряк, Е. </a:t>
            </a:r>
            <a:r>
              <a:rPr lang="ru-RU" sz="2000" dirty="0" err="1">
                <a:solidFill>
                  <a:prstClr val="black"/>
                </a:solidFill>
              </a:rPr>
              <a:t>Чарушин</a:t>
            </a:r>
            <a:r>
              <a:rPr lang="ru-RU" sz="2000" dirty="0">
                <a:solidFill>
                  <a:prstClr val="black"/>
                </a:solidFill>
              </a:rPr>
              <a:t> и др.), дидактическая игра «Кому что?», настольно-печатная игра «Кто где живет?», беседы о жизнедеятельности диких животных, компьютерная презентация «Дома животных».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50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794">
        <p:split orient="vert"/>
        <p:sndAc>
          <p:stSnd>
            <p:snd r:embed="rId3" name="chimes.wav"/>
          </p:stSnd>
        </p:sndAc>
      </p:transition>
    </mc:Choice>
    <mc:Fallback xmlns="">
      <p:transition spd="slow" advTm="18794">
        <p:split orient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8" t="1778" r="3205" b="1133"/>
          <a:stretch/>
        </p:blipFill>
        <p:spPr>
          <a:xfrm>
            <a:off x="571345" y="3649135"/>
            <a:ext cx="3247580" cy="22075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60" y="4274117"/>
            <a:ext cx="3107880" cy="2249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176" y="672240"/>
            <a:ext cx="3107880" cy="22496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745" y="1399516"/>
            <a:ext cx="3107880" cy="22496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33165" y="4693564"/>
            <a:ext cx="952500" cy="9620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580" y="1792288"/>
            <a:ext cx="952500" cy="9620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67"/>
          <a:stretch/>
        </p:blipFill>
        <p:spPr>
          <a:xfrm>
            <a:off x="9244101" y="330514"/>
            <a:ext cx="2254518" cy="3559838"/>
          </a:xfrm>
          <a:prstGeom prst="rect">
            <a:avLst/>
          </a:prstGeom>
        </p:spPr>
      </p:pic>
      <p:pic>
        <p:nvPicPr>
          <p:cNvPr id="13" name="Рисунок 12" descr="C:\Users\user\Desktop\нора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23754" y="3916907"/>
            <a:ext cx="2895212" cy="2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74"/>
          <a:stretch/>
        </p:blipFill>
        <p:spPr>
          <a:xfrm>
            <a:off x="5036094" y="550158"/>
            <a:ext cx="3119079" cy="22273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2"/>
          <a:stretch/>
        </p:blipFill>
        <p:spPr>
          <a:xfrm>
            <a:off x="6363515" y="3138272"/>
            <a:ext cx="2253825" cy="31321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9" t="610" r="5079" b="1907"/>
          <a:stretch/>
        </p:blipFill>
        <p:spPr>
          <a:xfrm>
            <a:off x="4066726" y="3138272"/>
            <a:ext cx="1938735" cy="30350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40" r="2988"/>
          <a:stretch/>
        </p:blipFill>
        <p:spPr>
          <a:xfrm>
            <a:off x="536239" y="517539"/>
            <a:ext cx="3282686" cy="22320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61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20222">
        <p:split orient="vert"/>
        <p:sndAc>
          <p:stSnd>
            <p:snd r:embed="rId3" name="chimes.wav"/>
          </p:stSnd>
        </p:sndAc>
      </p:transition>
    </mc:Choice>
    <mc:Fallback xmlns="">
      <p:transition spd="slow" advTm="20222">
        <p:split orient="vert"/>
        <p:sndAc>
          <p:stSnd>
            <p:snd r:embed="rId1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4"/>
          <a:stretch/>
        </p:blipFill>
        <p:spPr>
          <a:xfrm>
            <a:off x="6780513" y="190500"/>
            <a:ext cx="4217001" cy="6667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484" y="339680"/>
            <a:ext cx="3348682" cy="35428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2" y="3645783"/>
            <a:ext cx="3933297" cy="29755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208" y="3645783"/>
            <a:ext cx="2551263" cy="2975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41260" y="719847"/>
            <a:ext cx="23992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Это осиное гнездо, здесь живут осы</a:t>
            </a:r>
            <a:r>
              <a:rPr lang="ru-RU" sz="2800" b="1" i="1" dirty="0" smtClean="0"/>
              <a:t>.</a:t>
            </a:r>
            <a:endParaRPr lang="ru-RU" sz="28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15" y="4428431"/>
            <a:ext cx="952500" cy="962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97514" y="551741"/>
            <a:ext cx="952500" cy="9620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9156" y="2781950"/>
            <a:ext cx="2023823" cy="2044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34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5756">
        <p14:honeycomb/>
        <p:sndAc>
          <p:stSnd>
            <p:snd r:embed="rId3" name="chimes.wav"/>
          </p:stSnd>
        </p:sndAc>
      </p:transition>
    </mc:Choice>
    <mc:Fallback xmlns="">
      <p:transition spd="slow" advTm="15756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9" t="1421" r="3282"/>
          <a:stretch/>
        </p:blipFill>
        <p:spPr>
          <a:xfrm>
            <a:off x="221573" y="61901"/>
            <a:ext cx="7047575" cy="47640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140" y="3864312"/>
            <a:ext cx="3651925" cy="27389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3637"/>
            <a:ext cx="2898651" cy="2249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59" y="4353636"/>
            <a:ext cx="2286000" cy="22496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030" y="1021405"/>
            <a:ext cx="1763948" cy="2258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81482" y="421566"/>
            <a:ext cx="4672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Это бобровая хатка, здесь живут бобры.</a:t>
            </a:r>
            <a:endParaRPr lang="ru-RU" sz="32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004" y="1093086"/>
            <a:ext cx="952500" cy="9620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86245" y="2610073"/>
            <a:ext cx="952500" cy="962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421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406">
        <p:split orient="vert"/>
        <p:sndAc>
          <p:stSnd>
            <p:snd r:embed="rId3" name="chimes.wav"/>
          </p:stSnd>
        </p:sndAc>
      </p:transition>
    </mc:Choice>
    <mc:Fallback xmlns="">
      <p:transition spd="slow" advTm="11406">
        <p:split orient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40" r="2988"/>
          <a:stretch/>
        </p:blipFill>
        <p:spPr>
          <a:xfrm>
            <a:off x="184420" y="301556"/>
            <a:ext cx="7279406" cy="49495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482" y="4591455"/>
            <a:ext cx="3127442" cy="20849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67" y="1865158"/>
            <a:ext cx="2003515" cy="41241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0" y="4426797"/>
            <a:ext cx="1828959" cy="2249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69" y="3482503"/>
            <a:ext cx="3852152" cy="3043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45399" y="787940"/>
            <a:ext cx="3979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Это муравейник, здесь живут муравьи.</a:t>
            </a:r>
            <a:endParaRPr lang="ru-RU" sz="32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252" y="1924839"/>
            <a:ext cx="1635793" cy="1652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7804" y="5251078"/>
            <a:ext cx="1609725" cy="1476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396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839">
        <p14:ripple/>
        <p:sndAc>
          <p:stSnd>
            <p:snd r:embed="rId3" name="chimes.wav"/>
          </p:stSnd>
        </p:sndAc>
      </p:transition>
    </mc:Choice>
    <mc:Fallback xmlns="">
      <p:transition spd="slow" advTm="15839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30" y="4321213"/>
            <a:ext cx="1828959" cy="2249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685" y="2991458"/>
            <a:ext cx="2990193" cy="3866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0" y="2937754"/>
            <a:ext cx="2417329" cy="36330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42" y="4455875"/>
            <a:ext cx="1828959" cy="22496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558" y="631188"/>
            <a:ext cx="2558414" cy="32306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62281" y="535021"/>
            <a:ext cx="4085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Это гнездо аиста.</a:t>
            </a:r>
            <a:endParaRPr lang="ru-RU" sz="32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765" y="631188"/>
            <a:ext cx="952500" cy="9620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3489" y="2237635"/>
            <a:ext cx="1616165" cy="16323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02" y="5229119"/>
            <a:ext cx="1609725" cy="1476375"/>
          </a:xfrm>
          <a:prstGeom prst="rect">
            <a:avLst/>
          </a:prstGeom>
        </p:spPr>
      </p:pic>
      <p:pic>
        <p:nvPicPr>
          <p:cNvPr id="1026" name="Picture 2" descr="F:\мастер класс\20735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749"/>
            <a:ext cx="4565488" cy="3274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мастер класс\0_1a37ef_2fe7ef56_-2-ori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30" y="431800"/>
            <a:ext cx="2495645" cy="337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C:\Users\user\Desktop\гнездо аиста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35408" y="3876798"/>
            <a:ext cx="4087813" cy="2704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63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835">
        <p:split orient="vert"/>
        <p:sndAc>
          <p:stSnd>
            <p:snd r:embed="rId3" name="chimes.wav"/>
          </p:stSnd>
        </p:sndAc>
      </p:transition>
    </mc:Choice>
    <mc:Fallback xmlns="">
      <p:transition spd="slow" advTm="16835">
        <p:split orient="vert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D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231" y="2719346"/>
            <a:ext cx="3069377" cy="37753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24" y="2697892"/>
            <a:ext cx="3069377" cy="37753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84" y="528255"/>
            <a:ext cx="3069377" cy="37753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05" y="5041125"/>
            <a:ext cx="1383956" cy="12693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91" y="1679832"/>
            <a:ext cx="3069377" cy="37753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9" y="2697892"/>
            <a:ext cx="2284479" cy="37753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8504" y="2967335"/>
            <a:ext cx="103150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rgbClr val="E7F808"/>
                </a:solidFill>
                <a:effectLst/>
              </a:rPr>
              <a:t>СПАСИБО ЗА ВНИМАНИЕ</a:t>
            </a:r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.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3372" y="584032"/>
            <a:ext cx="1730896" cy="17482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58777" y="1542114"/>
            <a:ext cx="1274456" cy="12872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68" y="97680"/>
            <a:ext cx="1730896" cy="17482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102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495">
        <p:split orient="vert"/>
        <p:sndAc>
          <p:stSnd>
            <p:snd r:embed="rId3" name="chimes.wav"/>
          </p:stSnd>
        </p:sndAc>
      </p:transition>
    </mc:Choice>
    <mc:Fallback xmlns="">
      <p:transition spd="slow" advTm="5495">
        <p:split orient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|1.3|0.8|0.7|0.7|1.2|1|0.8|0.9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3.1|4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|1|3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0.9|1|2.6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|0.8|2.3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6|1.4|2.3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1|1|2.8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9|0.8|0.6|0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200</Words>
  <Application>Microsoft Office PowerPoint</Application>
  <PresentationFormat>Широкоэкранный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spec21</cp:lastModifiedBy>
  <cp:revision>52</cp:revision>
  <dcterms:created xsi:type="dcterms:W3CDTF">2013-10-23T13:21:37Z</dcterms:created>
  <dcterms:modified xsi:type="dcterms:W3CDTF">2018-02-12T02:59:18Z</dcterms:modified>
</cp:coreProperties>
</file>